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Hoves" charset="1" panose="02000003020000060003"/>
      <p:regular r:id="rId10"/>
    </p:embeddedFont>
    <p:embeddedFont>
      <p:font typeface="TT Hoves Bold" charset="1" panose="02000003020000060003"/>
      <p:regular r:id="rId11"/>
    </p:embeddedFont>
    <p:embeddedFont>
      <p:font typeface="TT Hoves Italics" charset="1" panose="02000003020000060003"/>
      <p:regular r:id="rId12"/>
    </p:embeddedFont>
    <p:embeddedFont>
      <p:font typeface="TT Hoves Bold Italics" charset="1" panose="02000003020000060003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2051466"/>
            <a:ext cx="12503082" cy="10287000"/>
            <a:chOff x="0" y="0"/>
            <a:chExt cx="6184570" cy="5088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t="0" r="-1174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729750" y="915293"/>
            <a:ext cx="5577175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elios"/>
              </a:rPr>
              <a:t>29-06-2023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911441"/>
            <a:ext cx="7282512" cy="2464118"/>
            <a:chOff x="0" y="0"/>
            <a:chExt cx="9710016" cy="32854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577889"/>
              <a:ext cx="971001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9710016" cy="2324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799"/>
                </a:lnSpc>
              </a:pPr>
              <a:r>
                <a:rPr lang="en-US" sz="11499">
                  <a:solidFill>
                    <a:srgbClr val="A20E20"/>
                  </a:solidFill>
                  <a:latin typeface="TT Hoves Bold"/>
                </a:rPr>
                <a:t>ENIAC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7640" y="107673"/>
            <a:ext cx="12592720" cy="10071655"/>
          </a:xfrm>
          <a:custGeom>
            <a:avLst/>
            <a:gdLst/>
            <a:ahLst/>
            <a:cxnLst/>
            <a:rect r="r" b="b" t="t" l="l"/>
            <a:pathLst>
              <a:path h="10071655" w="12592720">
                <a:moveTo>
                  <a:pt x="0" y="0"/>
                </a:moveTo>
                <a:lnTo>
                  <a:pt x="12592720" y="0"/>
                </a:lnTo>
                <a:lnTo>
                  <a:pt x="12592720" y="10071654"/>
                </a:lnTo>
                <a:lnTo>
                  <a:pt x="0" y="10071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4071648" cy="1028700"/>
            <a:chOff x="0" y="0"/>
            <a:chExt cx="741364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1364" cy="187305"/>
            </a:xfrm>
            <a:custGeom>
              <a:avLst/>
              <a:gdLst/>
              <a:ahLst/>
              <a:cxnLst/>
              <a:rect r="r" b="b" t="t" l="l"/>
              <a:pathLst>
                <a:path h="187305" w="741364">
                  <a:moveTo>
                    <a:pt x="203200" y="0"/>
                  </a:moveTo>
                  <a:lnTo>
                    <a:pt x="538164" y="0"/>
                  </a:lnTo>
                  <a:lnTo>
                    <a:pt x="741364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9411" y="45105"/>
            <a:ext cx="12749178" cy="10196790"/>
          </a:xfrm>
          <a:custGeom>
            <a:avLst/>
            <a:gdLst/>
            <a:ahLst/>
            <a:cxnLst/>
            <a:rect r="r" b="b" t="t" l="l"/>
            <a:pathLst>
              <a:path h="10196790" w="12749178">
                <a:moveTo>
                  <a:pt x="0" y="0"/>
                </a:moveTo>
                <a:lnTo>
                  <a:pt x="12749178" y="0"/>
                </a:lnTo>
                <a:lnTo>
                  <a:pt x="12749178" y="10196790"/>
                </a:lnTo>
                <a:lnTo>
                  <a:pt x="0" y="10196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4071648" cy="1028700"/>
            <a:chOff x="0" y="0"/>
            <a:chExt cx="741364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1364" cy="187305"/>
            </a:xfrm>
            <a:custGeom>
              <a:avLst/>
              <a:gdLst/>
              <a:ahLst/>
              <a:cxnLst/>
              <a:rect r="r" b="b" t="t" l="l"/>
              <a:pathLst>
                <a:path h="187305" w="741364">
                  <a:moveTo>
                    <a:pt x="203200" y="0"/>
                  </a:moveTo>
                  <a:lnTo>
                    <a:pt x="538164" y="0"/>
                  </a:lnTo>
                  <a:lnTo>
                    <a:pt x="741364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0677" y="478821"/>
            <a:ext cx="3111962" cy="9434505"/>
          </a:xfrm>
          <a:custGeom>
            <a:avLst/>
            <a:gdLst/>
            <a:ahLst/>
            <a:cxnLst/>
            <a:rect r="r" b="b" t="t" l="l"/>
            <a:pathLst>
              <a:path h="9434505" w="3111962">
                <a:moveTo>
                  <a:pt x="0" y="0"/>
                </a:moveTo>
                <a:lnTo>
                  <a:pt x="3111963" y="0"/>
                </a:lnTo>
                <a:lnTo>
                  <a:pt x="3111963" y="9434506"/>
                </a:lnTo>
                <a:lnTo>
                  <a:pt x="0" y="943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4071648" cy="1028700"/>
            <a:chOff x="0" y="0"/>
            <a:chExt cx="741364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1364" cy="187305"/>
            </a:xfrm>
            <a:custGeom>
              <a:avLst/>
              <a:gdLst/>
              <a:ahLst/>
              <a:cxnLst/>
              <a:rect r="r" b="b" t="t" l="l"/>
              <a:pathLst>
                <a:path h="187305" w="741364">
                  <a:moveTo>
                    <a:pt x="203200" y="0"/>
                  </a:moveTo>
                  <a:lnTo>
                    <a:pt x="538164" y="0"/>
                  </a:lnTo>
                  <a:lnTo>
                    <a:pt x="741364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4071648" cy="1028700"/>
            <a:chOff x="0" y="0"/>
            <a:chExt cx="741364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364" cy="187305"/>
            </a:xfrm>
            <a:custGeom>
              <a:avLst/>
              <a:gdLst/>
              <a:ahLst/>
              <a:cxnLst/>
              <a:rect r="r" b="b" t="t" l="l"/>
              <a:pathLst>
                <a:path h="187305" w="741364">
                  <a:moveTo>
                    <a:pt x="203200" y="0"/>
                  </a:moveTo>
                  <a:lnTo>
                    <a:pt x="538164" y="0"/>
                  </a:lnTo>
                  <a:lnTo>
                    <a:pt x="741364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7623" y="9258300"/>
            <a:ext cx="4071648" cy="1028700"/>
            <a:chOff x="0" y="0"/>
            <a:chExt cx="741364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1364" cy="187305"/>
            </a:xfrm>
            <a:custGeom>
              <a:avLst/>
              <a:gdLst/>
              <a:ahLst/>
              <a:cxnLst/>
              <a:rect r="r" b="b" t="t" l="l"/>
              <a:pathLst>
                <a:path h="187305" w="741364">
                  <a:moveTo>
                    <a:pt x="203200" y="0"/>
                  </a:moveTo>
                  <a:lnTo>
                    <a:pt x="538164" y="0"/>
                  </a:lnTo>
                  <a:lnTo>
                    <a:pt x="741364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50093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09067" y="3540443"/>
            <a:ext cx="889041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4447117" y="0"/>
            <a:ext cx="7681766" cy="3540443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58697" y="1249940"/>
            <a:ext cx="728574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About the Company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58697" y="4850022"/>
            <a:ext cx="9196546" cy="1452839"/>
            <a:chOff x="0" y="0"/>
            <a:chExt cx="12262062" cy="1937119"/>
          </a:xfrm>
        </p:grpSpPr>
        <p:grpSp>
          <p:nvGrpSpPr>
            <p:cNvPr name="Group 5" id="5"/>
            <p:cNvGrpSpPr/>
            <p:nvPr/>
          </p:nvGrpSpPr>
          <p:grpSpPr>
            <a:xfrm rot="-5400000">
              <a:off x="-198040" y="713183"/>
              <a:ext cx="906834" cy="510753"/>
              <a:chOff x="0" y="0"/>
              <a:chExt cx="812800" cy="45779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41275"/>
                <a:ext cx="558800" cy="339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454591" y="-66675"/>
              <a:ext cx="10807470" cy="2003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34"/>
                </a:lnSpc>
              </a:pPr>
              <a:r>
                <a:rPr lang="en-US" sz="2881">
                  <a:solidFill>
                    <a:srgbClr val="2A2E3A"/>
                  </a:solidFill>
                  <a:latin typeface="Helios"/>
                </a:rPr>
                <a:t>Eniac is an online marketplace specializing in Apple-compatible accessories. </a:t>
              </a:r>
            </a:p>
            <a:p>
              <a:pPr>
                <a:lnSpc>
                  <a:spcPts val="403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58697" y="6546958"/>
            <a:ext cx="8724291" cy="1442354"/>
            <a:chOff x="0" y="0"/>
            <a:chExt cx="11632388" cy="19231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79896" y="-57150"/>
              <a:ext cx="10252492" cy="1980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5"/>
                </a:lnSpc>
              </a:pPr>
              <a:r>
                <a:rPr lang="en-US" sz="2839">
                  <a:solidFill>
                    <a:srgbClr val="2A2E3A"/>
                  </a:solidFill>
                  <a:latin typeface="Helios"/>
                </a:rPr>
                <a:t>It was founded ten years ago in Spain and has since grown and expanded to other neighboring countries.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-5400000">
              <a:off x="-187870" y="719306"/>
              <a:ext cx="860266" cy="484525"/>
              <a:chOff x="0" y="0"/>
              <a:chExt cx="812800" cy="45779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41275"/>
                <a:ext cx="558800" cy="3397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4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-38100"/>
                <a:ext cx="5588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702341" cy="2193866"/>
            <a:chOff x="0" y="0"/>
            <a:chExt cx="18269788" cy="29251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269788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64001"/>
              <a:ext cx="14070863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53670" y="4062939"/>
            <a:ext cx="9663589" cy="49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2202" indent="-311101" lvl="1">
              <a:lnSpc>
                <a:spcPts val="4034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lios"/>
              </a:rPr>
              <a:t>Eniac is exploring an expansion to the Brazilian market.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3670" y="4732689"/>
            <a:ext cx="15666294" cy="95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1076" indent="-295538" lvl="1">
              <a:lnSpc>
                <a:spcPts val="3832"/>
              </a:lnSpc>
              <a:buFont typeface="Arial"/>
              <a:buChar char="•"/>
            </a:pPr>
            <a:r>
              <a:rPr lang="en-US" sz="2737">
                <a:solidFill>
                  <a:srgbClr val="000000"/>
                </a:solidFill>
                <a:latin typeface="Helios"/>
              </a:rPr>
              <a:t> Magist is a Brazilian Software as a Service company that offers a centralized order management system to connect small and medium-sized stores with the biggest Brazilian marketplaces.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3670" y="5853776"/>
            <a:ext cx="15078604" cy="100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2202" indent="-311101" lvl="1">
              <a:lnSpc>
                <a:spcPts val="4034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lios"/>
              </a:rPr>
              <a:t>Magist is already a big player and allows small companies to benefit from its economies of scale: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3670" y="7023562"/>
            <a:ext cx="16434330" cy="142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001" indent="-291000" lvl="1">
              <a:lnSpc>
                <a:spcPts val="3773"/>
              </a:lnSpc>
              <a:buFont typeface="Arial"/>
              <a:buChar char="•"/>
            </a:pPr>
            <a:r>
              <a:rPr lang="en-US" sz="2695">
                <a:solidFill>
                  <a:srgbClr val="000000"/>
                </a:solidFill>
                <a:latin typeface="Helios"/>
              </a:rPr>
              <a:t>Eniac is considering signing a 3-year contract with Magist as an intermediate step, while it tests the market, creates brand awareness, and explores the option of setting up its own supply chain management.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393" y="1011208"/>
            <a:ext cx="782997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3"/>
              </a:lnSpc>
            </a:pPr>
            <a:r>
              <a:rPr lang="en-US" sz="5844">
                <a:solidFill>
                  <a:srgbClr val="A20E20"/>
                </a:solidFill>
                <a:latin typeface="TT Hoves Bold"/>
              </a:rPr>
              <a:t>Scope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2393" y="2058958"/>
            <a:ext cx="16491263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Helios"/>
              </a:rPr>
              <a:t>The main purpose of the presentation is to recommend whether or not to sign the deal with Magist.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2393" y="3023396"/>
            <a:ext cx="782997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3"/>
              </a:lnSpc>
            </a:pPr>
            <a:r>
              <a:rPr lang="en-US" sz="4944">
                <a:solidFill>
                  <a:srgbClr val="A20E20"/>
                </a:solidFill>
                <a:latin typeface="TT Hoves Bold"/>
              </a:rPr>
              <a:t>Our Goals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702341" cy="2193866"/>
            <a:chOff x="0" y="0"/>
            <a:chExt cx="18269788" cy="29251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269788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64001"/>
              <a:ext cx="14070863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42509" y="839758"/>
            <a:ext cx="782997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73"/>
              </a:lnSpc>
            </a:pPr>
            <a:r>
              <a:rPr lang="en-US" sz="5144">
                <a:solidFill>
                  <a:srgbClr val="A20E20"/>
                </a:solidFill>
                <a:latin typeface="TT Hoves Bold"/>
              </a:rPr>
              <a:t>TWO CONCERNS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509" y="2578501"/>
            <a:ext cx="16858994" cy="30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Helios"/>
              </a:rPr>
              <a:t>There are two main concerns:</a:t>
            </a:r>
          </a:p>
          <a:p>
            <a:pPr>
              <a:lnSpc>
                <a:spcPts val="4034"/>
              </a:lnSpc>
            </a:pPr>
          </a:p>
          <a:p>
            <a:pPr marL="622202" indent="-311101" lvl="1">
              <a:lnSpc>
                <a:spcPts val="4034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lios"/>
              </a:rPr>
              <a:t>Eniac’s catalogue is 100% tech products and heavily based on Apple-compatible accessories. </a:t>
            </a:r>
            <a:r>
              <a:rPr lang="en-US" sz="2881">
                <a:solidFill>
                  <a:srgbClr val="E8223B"/>
                </a:solidFill>
                <a:latin typeface="Helios"/>
              </a:rPr>
              <a:t>It is not clear that Magist is a good partner for these high-end tech products.</a:t>
            </a:r>
          </a:p>
          <a:p>
            <a:pPr>
              <a:lnSpc>
                <a:spcPts val="4034"/>
              </a:lnSpc>
            </a:pPr>
          </a:p>
          <a:p>
            <a:pPr marL="622202" indent="-311101" lvl="1">
              <a:lnSpc>
                <a:spcPts val="4034"/>
              </a:lnSpc>
              <a:buFont typeface="Arial"/>
              <a:buChar char="•"/>
            </a:pPr>
            <a:r>
              <a:rPr lang="en-US" sz="2881">
                <a:solidFill>
                  <a:srgbClr val="000000"/>
                </a:solidFill>
                <a:latin typeface="Helios"/>
              </a:rPr>
              <a:t>Among Eniac’s efforts to have happy customers, fast deliveries are key. </a:t>
            </a:r>
            <a:r>
              <a:rPr lang="en-US" sz="2881">
                <a:solidFill>
                  <a:srgbClr val="E8223B"/>
                </a:solidFill>
                <a:latin typeface="Helios"/>
              </a:rPr>
              <a:t>Are deliveries fast enough?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9880" y="2336902"/>
            <a:ext cx="9333680" cy="6697583"/>
          </a:xfrm>
          <a:custGeom>
            <a:avLst/>
            <a:gdLst/>
            <a:ahLst/>
            <a:cxnLst/>
            <a:rect r="r" b="b" t="t" l="l"/>
            <a:pathLst>
              <a:path h="6697583" w="9333680">
                <a:moveTo>
                  <a:pt x="0" y="0"/>
                </a:moveTo>
                <a:lnTo>
                  <a:pt x="9333680" y="0"/>
                </a:lnTo>
                <a:lnTo>
                  <a:pt x="9333680" y="6697582"/>
                </a:lnTo>
                <a:lnTo>
                  <a:pt x="0" y="6697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69" r="-17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1314" y="3329279"/>
            <a:ext cx="3842797" cy="2643717"/>
          </a:xfrm>
          <a:custGeom>
            <a:avLst/>
            <a:gdLst/>
            <a:ahLst/>
            <a:cxnLst/>
            <a:rect r="r" b="b" t="t" l="l"/>
            <a:pathLst>
              <a:path h="2643717" w="3842797">
                <a:moveTo>
                  <a:pt x="0" y="0"/>
                </a:moveTo>
                <a:lnTo>
                  <a:pt x="3842797" y="0"/>
                </a:lnTo>
                <a:lnTo>
                  <a:pt x="3842797" y="2643717"/>
                </a:lnTo>
                <a:lnTo>
                  <a:pt x="0" y="2643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663" r="-1580" b="-4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8587621" cy="49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Helios"/>
              </a:rPr>
              <a:t>What categories of tech products does Magist have?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04049" y="1028700"/>
            <a:ext cx="5898001" cy="8468543"/>
          </a:xfrm>
          <a:custGeom>
            <a:avLst/>
            <a:gdLst/>
            <a:ahLst/>
            <a:cxnLst/>
            <a:rect r="r" b="b" t="t" l="l"/>
            <a:pathLst>
              <a:path h="8468543" w="5898001">
                <a:moveTo>
                  <a:pt x="0" y="0"/>
                </a:moveTo>
                <a:lnTo>
                  <a:pt x="5898001" y="0"/>
                </a:lnTo>
                <a:lnTo>
                  <a:pt x="5898001" y="8468543"/>
                </a:lnTo>
                <a:lnTo>
                  <a:pt x="0" y="8468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7" t="0" r="-1327" b="-85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02050" y="2370718"/>
            <a:ext cx="3315478" cy="2538089"/>
          </a:xfrm>
          <a:custGeom>
            <a:avLst/>
            <a:gdLst/>
            <a:ahLst/>
            <a:cxnLst/>
            <a:rect r="r" b="b" t="t" l="l"/>
            <a:pathLst>
              <a:path h="2538089" w="3315478">
                <a:moveTo>
                  <a:pt x="0" y="0"/>
                </a:moveTo>
                <a:lnTo>
                  <a:pt x="3315477" y="0"/>
                </a:lnTo>
                <a:lnTo>
                  <a:pt x="3315477" y="2538089"/>
                </a:lnTo>
                <a:lnTo>
                  <a:pt x="0" y="2538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28" r="0" b="-13519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5830" y="530400"/>
            <a:ext cx="10175677" cy="49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Helios"/>
              </a:rPr>
              <a:t>How many products of these tech categories have been sold 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1200" y="2019485"/>
            <a:ext cx="4525600" cy="6248029"/>
          </a:xfrm>
          <a:custGeom>
            <a:avLst/>
            <a:gdLst/>
            <a:ahLst/>
            <a:cxnLst/>
            <a:rect r="r" b="b" t="t" l="l"/>
            <a:pathLst>
              <a:path h="6248029" w="4525600">
                <a:moveTo>
                  <a:pt x="0" y="0"/>
                </a:moveTo>
                <a:lnTo>
                  <a:pt x="4525600" y="0"/>
                </a:lnTo>
                <a:lnTo>
                  <a:pt x="4525600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87650" y="1028700"/>
            <a:ext cx="6293886" cy="8939893"/>
          </a:xfrm>
          <a:custGeom>
            <a:avLst/>
            <a:gdLst/>
            <a:ahLst/>
            <a:cxnLst/>
            <a:rect r="r" b="b" t="t" l="l"/>
            <a:pathLst>
              <a:path h="8939893" w="6293886">
                <a:moveTo>
                  <a:pt x="0" y="0"/>
                </a:moveTo>
                <a:lnTo>
                  <a:pt x="6293885" y="0"/>
                </a:lnTo>
                <a:lnTo>
                  <a:pt x="6293885" y="8939893"/>
                </a:lnTo>
                <a:lnTo>
                  <a:pt x="0" y="8939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8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30400"/>
            <a:ext cx="6178987" cy="49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Helios"/>
              </a:rPr>
              <a:t>Are expensive tech products popular?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8433" y="2247670"/>
            <a:ext cx="13411133" cy="5791660"/>
          </a:xfrm>
          <a:custGeom>
            <a:avLst/>
            <a:gdLst/>
            <a:ahLst/>
            <a:cxnLst/>
            <a:rect r="r" b="b" t="t" l="l"/>
            <a:pathLst>
              <a:path h="5791660" w="13411133">
                <a:moveTo>
                  <a:pt x="0" y="0"/>
                </a:moveTo>
                <a:lnTo>
                  <a:pt x="13411134" y="0"/>
                </a:lnTo>
                <a:lnTo>
                  <a:pt x="13411134" y="5791660"/>
                </a:lnTo>
                <a:lnTo>
                  <a:pt x="0" y="5791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645649" y="530400"/>
            <a:ext cx="13411133" cy="49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Helios"/>
              </a:rPr>
              <a:t>Users level per year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287623" y="9258300"/>
            <a:ext cx="5765006" cy="1028700"/>
            <a:chOff x="0" y="0"/>
            <a:chExt cx="1049690" cy="1873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4024" y="56793"/>
            <a:ext cx="12719952" cy="10173415"/>
          </a:xfrm>
          <a:custGeom>
            <a:avLst/>
            <a:gdLst/>
            <a:ahLst/>
            <a:cxnLst/>
            <a:rect r="r" b="b" t="t" l="l"/>
            <a:pathLst>
              <a:path h="10173415" w="12719952">
                <a:moveTo>
                  <a:pt x="0" y="0"/>
                </a:moveTo>
                <a:lnTo>
                  <a:pt x="12719952" y="0"/>
                </a:lnTo>
                <a:lnTo>
                  <a:pt x="12719952" y="10173414"/>
                </a:lnTo>
                <a:lnTo>
                  <a:pt x="0" y="10173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87623" y="9258300"/>
            <a:ext cx="4071648" cy="1028700"/>
            <a:chOff x="0" y="0"/>
            <a:chExt cx="741364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1364" cy="187305"/>
            </a:xfrm>
            <a:custGeom>
              <a:avLst/>
              <a:gdLst/>
              <a:ahLst/>
              <a:cxnLst/>
              <a:rect r="r" b="b" t="t" l="l"/>
              <a:pathLst>
                <a:path h="187305" w="741364">
                  <a:moveTo>
                    <a:pt x="203200" y="0"/>
                  </a:moveTo>
                  <a:lnTo>
                    <a:pt x="538164" y="0"/>
                  </a:lnTo>
                  <a:lnTo>
                    <a:pt x="741364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DAFnGOFx1hU</dc:identifier>
  <dcterms:modified xsi:type="dcterms:W3CDTF">2011-08-01T06:04:30Z</dcterms:modified>
  <cp:revision>1</cp:revision>
  <dc:title>ENIAC</dc:title>
</cp:coreProperties>
</file>